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68" r:id="rId4"/>
    <p:sldId id="270" r:id="rId5"/>
    <p:sldId id="259" r:id="rId6"/>
    <p:sldId id="260" r:id="rId7"/>
    <p:sldId id="271" r:id="rId8"/>
    <p:sldId id="262" r:id="rId9"/>
    <p:sldId id="263" r:id="rId10"/>
    <p:sldId id="264" r:id="rId11"/>
    <p:sldId id="269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11F4CD-DAE3-4089-8E11-773E93A7DE56}">
  <a:tblStyle styleId="{5911F4CD-DAE3-4089-8E11-773E93A7DE5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9"/>
    <p:restoredTop sz="93451"/>
  </p:normalViewPr>
  <p:slideViewPr>
    <p:cSldViewPr snapToGrid="0" snapToObjects="1">
      <p:cViewPr>
        <p:scale>
          <a:sx n="71" d="100"/>
          <a:sy n="71" d="100"/>
        </p:scale>
        <p:origin x="35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0688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25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054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78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75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63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60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345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0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48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93828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805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1385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57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01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23205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56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2215044" y="3765385"/>
            <a:ext cx="8045373" cy="10953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CN" altLang="en-US" sz="2400" b="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沉浸式小学组</a:t>
            </a:r>
            <a:endParaRPr lang="en-US" altLang="zh-CN" sz="2400" b="0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CN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Immersion</a:t>
            </a:r>
            <a:r>
              <a:rPr lang="zh-CN" alt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364461"/>
            <a:ext cx="10318418" cy="4394988"/>
          </a:xfrm>
        </p:spPr>
        <p:txBody>
          <a:bodyPr/>
          <a:lstStyle/>
          <a:p>
            <a:r>
              <a:rPr lang="zh-CN" altLang="en-US" sz="6000" dirty="0" smtClean="0"/>
              <a:t>电子游戏</a:t>
            </a:r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en-US" altLang="zh-CN" sz="6000" dirty="0" smtClean="0"/>
              <a:t>video</a:t>
            </a:r>
            <a:r>
              <a:rPr lang="zh-CN" altLang="en-US" sz="6000" dirty="0" smtClean="0"/>
              <a:t> </a:t>
            </a:r>
            <a:r>
              <a:rPr lang="en-US" altLang="zh-CN" sz="6000" dirty="0" smtClean="0"/>
              <a:t>Games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890337" y="4487779"/>
            <a:ext cx="30700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Authors:</a:t>
            </a:r>
          </a:p>
          <a:p>
            <a:r>
              <a:rPr lang="en-US" altLang="zh-CN" sz="1800" dirty="0" smtClean="0"/>
              <a:t>Lucy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Sui</a:t>
            </a:r>
            <a:r>
              <a:rPr lang="zh-CN" altLang="en-US" sz="1800" dirty="0"/>
              <a:t> </a:t>
            </a:r>
            <a:r>
              <a:rPr lang="zh-CN" altLang="en-US" sz="1800" dirty="0" smtClean="0"/>
              <a:t>隋小红</a:t>
            </a:r>
            <a:endParaRPr lang="en-US" altLang="zh-CN" sz="1800" dirty="0" smtClean="0"/>
          </a:p>
          <a:p>
            <a:r>
              <a:rPr lang="en-US" altLang="zh-CN" sz="1800" dirty="0" err="1" smtClean="0"/>
              <a:t>Shu</a:t>
            </a:r>
            <a:r>
              <a:rPr lang="en-US" altLang="zh-CN" sz="1800" dirty="0" err="1"/>
              <a:t>r</a:t>
            </a:r>
            <a:r>
              <a:rPr lang="en-US" altLang="zh-CN" sz="1800" dirty="0" err="1" smtClean="0"/>
              <a:t>ong</a:t>
            </a:r>
            <a:r>
              <a:rPr lang="zh-CN" altLang="en-US" sz="1800" dirty="0" smtClean="0"/>
              <a:t> </a:t>
            </a:r>
            <a:r>
              <a:rPr lang="en-US" altLang="zh-CN" sz="1800" dirty="0" err="1" smtClean="0"/>
              <a:t>Tu</a:t>
            </a:r>
            <a:r>
              <a:rPr lang="zh-CN" altLang="en-US" sz="1800" dirty="0" smtClean="0"/>
              <a:t> 涂淑荣</a:t>
            </a:r>
            <a:endParaRPr lang="en-US" altLang="zh-CN" sz="1800" dirty="0" smtClean="0"/>
          </a:p>
          <a:p>
            <a:r>
              <a:rPr lang="en-US" altLang="zh-CN" sz="1800" dirty="0" smtClean="0"/>
              <a:t>Ying</a:t>
            </a:r>
            <a:r>
              <a:rPr lang="zh-CN" altLang="en-US" sz="1800" dirty="0" smtClean="0"/>
              <a:t> </a:t>
            </a:r>
            <a:r>
              <a:rPr lang="en-US" altLang="zh-CN" sz="1800" dirty="0" err="1" smtClean="0"/>
              <a:t>Qiu</a:t>
            </a:r>
            <a:r>
              <a:rPr lang="zh-CN" altLang="en-US" sz="1800" dirty="0" smtClean="0"/>
              <a:t> 裘盈</a:t>
            </a:r>
            <a:endParaRPr lang="en-US" altLang="zh-CN" sz="1800" dirty="0" smtClean="0"/>
          </a:p>
          <a:p>
            <a:r>
              <a:rPr lang="en-US" altLang="zh-CN" sz="1800" dirty="0" err="1" smtClean="0"/>
              <a:t>Yuqi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Zhao</a:t>
            </a:r>
            <a:r>
              <a:rPr lang="zh-CN" altLang="en-US" sz="1800" dirty="0" smtClean="0"/>
              <a:t> 赵玉琪</a:t>
            </a:r>
            <a:endParaRPr lang="en-US" altLang="zh-CN" sz="1800" dirty="0" smtClean="0"/>
          </a:p>
          <a:p>
            <a:r>
              <a:rPr lang="en-US" altLang="zh-CN" sz="1800" dirty="0" err="1" smtClean="0"/>
              <a:t>Ya-Ching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Hsu-</a:t>
            </a:r>
            <a:r>
              <a:rPr lang="en-US" altLang="zh-CN" sz="1800" dirty="0" err="1" smtClean="0"/>
              <a:t>Kelkis</a:t>
            </a:r>
            <a:r>
              <a:rPr lang="zh-CN" altLang="en-US" sz="1800" dirty="0" smtClean="0"/>
              <a:t> 许雅菁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816600" y="524365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Day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1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939800" y="365125"/>
            <a:ext cx="10413998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zh-CN" altLang="en-US" sz="32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任务五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看图完成练习（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见工作</a:t>
            </a:r>
            <a:r>
              <a:rPr lang="zh-CN" alt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单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</a:t>
            </a:r>
            <a:r>
              <a:rPr lang="zh-CN" alt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五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题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）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670" y="3661661"/>
            <a:ext cx="3464207" cy="23115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397732" y="6550223"/>
            <a:ext cx="6094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http://s411.photobucket.com/user/</a:t>
            </a:r>
            <a:r>
              <a:rPr lang="en-US" dirty="0" err="1"/>
              <a:t>nicolekcnw</a:t>
            </a:r>
            <a:r>
              <a:rPr lang="en-US" dirty="0"/>
              <a:t>/media/</a:t>
            </a:r>
            <a:r>
              <a:rPr lang="en-US" dirty="0" err="1"/>
              <a:t>BabyReading.jpg.html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44" y="1450624"/>
            <a:ext cx="3203691" cy="2451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26586" y="6234509"/>
            <a:ext cx="6066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www.popularity.sg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-content/uploads/2016/02/OMGKAV0403-1.jpg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35" y="1698624"/>
            <a:ext cx="4144751" cy="2809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424" y="3012141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00166" y="4606451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/>
              <a:t>2</a:t>
            </a:r>
            <a:r>
              <a:rPr lang="zh-CN" altLang="en-US" sz="2400" dirty="0" smtClean="0"/>
              <a:t>）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732456" y="3909661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Activity:</a:t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Pair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and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share: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What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have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learned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today?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60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Day</a:t>
            </a:r>
            <a:r>
              <a:rPr lang="zh-CN" altLang="en-US" dirty="0" smtClean="0"/>
              <a:t> </a:t>
            </a:r>
            <a:r>
              <a:rPr lang="en-US" altLang="zh-CN" dirty="0" smtClean="0"/>
              <a:t>1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 can explain why I like my favorite video games.</a:t>
            </a:r>
          </a:p>
          <a:p>
            <a:pPr lvl="0"/>
            <a:r>
              <a:rPr lang="en-US" dirty="0"/>
              <a:t>I can use the new words learned to create sentences.</a:t>
            </a:r>
          </a:p>
          <a:p>
            <a:pPr lvl="0"/>
            <a:r>
              <a:rPr lang="en-US" dirty="0"/>
              <a:t>I can apply the usage of passive preposition </a:t>
            </a:r>
            <a:r>
              <a:rPr lang="zh-CN" altLang="en-US" dirty="0"/>
              <a:t>被</a:t>
            </a:r>
            <a:r>
              <a:rPr lang="en-US" dirty="0"/>
              <a:t> to describe situations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836" y="751969"/>
            <a:ext cx="10178322" cy="1352432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Activity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1: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Focus 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the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title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of</a:t>
            </a:r>
            <a:r>
              <a:rPr lang="zh-CN" altLang="en-US" sz="3200" dirty="0" smtClean="0"/>
              <a:t> “我的世界”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494" y="1721224"/>
            <a:ext cx="9502588" cy="4457814"/>
          </a:xfrm>
        </p:spPr>
        <p:txBody>
          <a:bodyPr>
            <a:normAutofit/>
          </a:bodyPr>
          <a:lstStyle/>
          <a:p>
            <a:pPr marL="463550" indent="-463550"/>
            <a:r>
              <a:rPr lang="zh-CN" altLang="en-US" dirty="0" smtClean="0"/>
              <a:t>跟同学讨论下面的问题。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pPr marL="1090613" indent="-627063">
              <a:buAutoNum type="arabicParenR"/>
            </a:pPr>
            <a:r>
              <a:rPr lang="zh-CN" altLang="en-US" dirty="0" smtClean="0"/>
              <a:t>根据</a:t>
            </a:r>
            <a:r>
              <a:rPr lang="zh-CN" altLang="en-US" dirty="0"/>
              <a:t>这篇文章的题目</a:t>
            </a:r>
            <a:r>
              <a:rPr lang="en-US" dirty="0"/>
              <a:t>“</a:t>
            </a:r>
            <a:r>
              <a:rPr lang="zh-CN" altLang="en-US" dirty="0"/>
              <a:t>我的世界</a:t>
            </a:r>
            <a:r>
              <a:rPr lang="en-US" dirty="0"/>
              <a:t>”</a:t>
            </a:r>
            <a:r>
              <a:rPr lang="zh-CN" altLang="en-US" dirty="0"/>
              <a:t>，你觉得这篇文章要告诉我们什么？ </a:t>
            </a:r>
            <a:endParaRPr lang="en-US" altLang="zh-CN" dirty="0" smtClean="0"/>
          </a:p>
          <a:p>
            <a:pPr marL="1090613" indent="-627063">
              <a:buAutoNum type="arabicParenR"/>
            </a:pPr>
            <a:r>
              <a:rPr lang="zh-CN" altLang="en-US" dirty="0" smtClean="0"/>
              <a:t>看文章的图片。</a:t>
            </a:r>
            <a:r>
              <a:rPr lang="en-US" dirty="0" smtClean="0"/>
              <a:t>“</a:t>
            </a:r>
            <a:r>
              <a:rPr lang="zh-CN" altLang="en-US" dirty="0"/>
              <a:t>我的世界</a:t>
            </a:r>
            <a:r>
              <a:rPr lang="en-US" dirty="0"/>
              <a:t>”</a:t>
            </a:r>
            <a:r>
              <a:rPr lang="zh-CN" altLang="en-US" dirty="0"/>
              <a:t>里的人物看起来都是什么样子的</a:t>
            </a:r>
            <a:r>
              <a:rPr lang="zh-CN" altLang="en-US" dirty="0" smtClean="0"/>
              <a:t>？</a:t>
            </a:r>
            <a:endParaRPr lang="en-US" altLang="zh-CN" dirty="0"/>
          </a:p>
          <a:p>
            <a:pPr marL="1090613" indent="-627063">
              <a:buAutoNum type="arabicParenR"/>
            </a:pPr>
            <a:r>
              <a:rPr lang="zh-CN" altLang="en-US" dirty="0" smtClean="0"/>
              <a:t>你们</a:t>
            </a:r>
            <a:r>
              <a:rPr lang="zh-CN" altLang="en-US" dirty="0"/>
              <a:t>小时候都喜欢玩乐高吗？为什么喜欢玩乐高</a:t>
            </a:r>
            <a:r>
              <a:rPr lang="zh-CN" altLang="en-US" dirty="0" smtClean="0"/>
              <a:t>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marL="463550" indent="-446088"/>
            <a:r>
              <a:rPr lang="zh-CN" altLang="en-US" dirty="0" smtClean="0"/>
              <a:t>用乐高在</a:t>
            </a:r>
            <a:r>
              <a:rPr lang="en-US" altLang="zh-CN" dirty="0"/>
              <a:t>5</a:t>
            </a:r>
            <a:r>
              <a:rPr lang="zh-CN" altLang="en-US" dirty="0"/>
              <a:t>分钟内设计出一个东西</a:t>
            </a:r>
            <a:r>
              <a:rPr lang="zh-CN" altLang="en-US" dirty="0" smtClean="0"/>
              <a:t>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dirty="0" smtClean="0"/>
              <a:t>        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15" y="4261788"/>
            <a:ext cx="4490925" cy="1923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4000" y="644064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https://</a:t>
            </a:r>
            <a:r>
              <a:rPr lang="en-US" dirty="0" err="1"/>
              <a:t>minecraft.net</a:t>
            </a:r>
            <a:r>
              <a:rPr lang="en-US" dirty="0"/>
              <a:t>/static/pages/</a:t>
            </a:r>
            <a:r>
              <a:rPr lang="en-US" dirty="0" err="1"/>
              <a:t>img</a:t>
            </a:r>
            <a:r>
              <a:rPr lang="en-US" dirty="0"/>
              <a:t>/minecraft-hero.df1112867f04.jpg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</a:t>
            </a:r>
            <a:br>
              <a:rPr lang="en-US" dirty="0" smtClean="0"/>
            </a:br>
            <a:r>
              <a:rPr lang="en-US" dirty="0" smtClean="0"/>
              <a:t>learning Key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冒险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mào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xiǎn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探索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tàn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suǒ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发挥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fā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huī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杀害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shā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hài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破坏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pò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huài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2" indent="-2857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吸引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xī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yǐn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022668" y="83574"/>
            <a:ext cx="9878414" cy="812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zh-CN" altLang="en-US" sz="40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任务一</a:t>
            </a:r>
            <a:r>
              <a:rPr lang="zh-CN" altLang="en-US" sz="40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en-US" sz="4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冒险màoxiǎn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133163" y="4049011"/>
            <a:ext cx="10575013" cy="237066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alt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</a:t>
            </a:r>
            <a:r>
              <a:rPr lang="zh-CN" alt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任务一）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看图，然后跟小组伙伴讨论并猜出“冒险”的意思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跟伙伴说说做什么事是冒险？你做过冒险的事吗？把答案写在下面的横线上。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5700" y="641967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https://cdn2-t17-techbang.pixfs.net/system/</a:t>
            </a:r>
            <a:r>
              <a:rPr lang="en-US" sz="800" dirty="0" err="1"/>
              <a:t>attached_images</a:t>
            </a:r>
            <a:r>
              <a:rPr lang="en-US" sz="800" dirty="0"/>
              <a:t>/2012/10/64857/original/9d9b332931000e1229d0c8e0faf08124.jpg?1350466215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777">
            <a:off x="5060185" y="1652566"/>
            <a:ext cx="3035209" cy="1885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19331" y="615177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www.sinaimg.cn</a:t>
            </a:r>
            <a:r>
              <a:rPr lang="en-US" sz="800" dirty="0"/>
              <a:t>/</a:t>
            </a:r>
            <a:r>
              <a:rPr lang="en-US" sz="800" dirty="0" err="1"/>
              <a:t>dy</a:t>
            </a:r>
            <a:r>
              <a:rPr lang="en-US" sz="800" dirty="0"/>
              <a:t>/</a:t>
            </a:r>
            <a:r>
              <a:rPr lang="en-US" sz="800" dirty="0" err="1"/>
              <a:t>slidenews</a:t>
            </a:r>
            <a:r>
              <a:rPr lang="en-US" sz="800" dirty="0"/>
              <a:t>/1_img/2013_33/2841_278996_273671.jpg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238">
            <a:off x="8265073" y="1748037"/>
            <a:ext cx="3365500" cy="22486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9331" y="593632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yeoneross.oss-cn-qingdao.aliyuncs.com</a:t>
            </a:r>
            <a:r>
              <a:rPr lang="en-US" sz="800" dirty="0"/>
              <a:t>/16955-8f3d46f4ab16cf80ccfceeb2a6ecf299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9">
            <a:off x="1194117" y="1532132"/>
            <a:ext cx="3713038" cy="2126113"/>
          </a:xfrm>
        </p:spPr>
      </p:pic>
      <p:sp>
        <p:nvSpPr>
          <p:cNvPr id="2" name="TextBox 1"/>
          <p:cNvSpPr txBox="1"/>
          <p:nvPr/>
        </p:nvSpPr>
        <p:spPr>
          <a:xfrm>
            <a:off x="1810871" y="859588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做比较危险，困难和具有挑战的事。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67657" y="131211"/>
            <a:ext cx="11094554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CN" altLang="en-US" sz="324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任务二：</a:t>
            </a:r>
            <a:r>
              <a:rPr lang="en-US" sz="324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探索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tàn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suǒ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)，</a:t>
            </a:r>
            <a:r>
              <a:rPr lang="en-US" sz="324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发挥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fā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huī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)，</a:t>
            </a:r>
            <a:r>
              <a:rPr lang="en-US" sz="324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破坏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pò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huà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324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杀害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shā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hài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324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4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4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6073" y="1267767"/>
            <a:ext cx="3912394" cy="24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711" y="4160971"/>
            <a:ext cx="4090494" cy="242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4386" y="3920198"/>
            <a:ext cx="3874082" cy="250463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5324385" y="1594158"/>
            <a:ext cx="100540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发挥</a:t>
            </a:r>
          </a:p>
        </p:txBody>
      </p:sp>
      <p:sp>
        <p:nvSpPr>
          <p:cNvPr id="118" name="Shape 118"/>
          <p:cNvSpPr/>
          <p:nvPr/>
        </p:nvSpPr>
        <p:spPr>
          <a:xfrm>
            <a:off x="1093711" y="5859821"/>
            <a:ext cx="121058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破坏</a:t>
            </a:r>
          </a:p>
        </p:txBody>
      </p:sp>
      <p:sp>
        <p:nvSpPr>
          <p:cNvPr id="119" name="Shape 119"/>
          <p:cNvSpPr/>
          <p:nvPr/>
        </p:nvSpPr>
        <p:spPr>
          <a:xfrm>
            <a:off x="5409532" y="4007358"/>
            <a:ext cx="100540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杀害</a:t>
            </a:r>
            <a:endParaRPr lang="en-US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9582940" y="1886544"/>
            <a:ext cx="2099732" cy="33990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alt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任务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二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看图想一想,</a:t>
            </a:r>
            <a:r>
              <a:rPr lang="zh-CN" alt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这些词有什么意思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？</a:t>
            </a:r>
            <a:r>
              <a:rPr lang="zh-CN" alt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跟那些字有同样的意思？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5200" y="6571289"/>
            <a:ext cx="33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Pictures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</a:t>
            </a:r>
            <a:r>
              <a:rPr lang="zh-CN" altLang="en-US" dirty="0" smtClean="0"/>
              <a:t> </a:t>
            </a:r>
            <a:r>
              <a:rPr lang="en-US" altLang="zh-CN" dirty="0" smtClean="0"/>
              <a:t>Google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234292" y="6417400"/>
            <a:ext cx="3448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www.zentravel.cn</a:t>
            </a:r>
            <a:r>
              <a:rPr lang="en-US" dirty="0"/>
              <a:t>/destination/27/63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53" y="1650822"/>
            <a:ext cx="3901947" cy="2235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2727" y="163157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95000"/>
                  </a:schemeClr>
                </a:solidFill>
              </a:rPr>
              <a:t>探索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这些字有什么意思？跟哪些词有同样的意思？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89531"/>
            <a:ext cx="10178322" cy="4061011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探索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有问题，去找出答案</a:t>
            </a:r>
            <a:r>
              <a:rPr lang="en-US" altLang="zh-CN" sz="2400" dirty="0" smtClean="0">
                <a:solidFill>
                  <a:srgbClr val="FF0000"/>
                </a:solidFill>
              </a:rPr>
              <a:t>//</a:t>
            </a:r>
            <a:r>
              <a:rPr lang="zh-CN" altLang="en-US" sz="2400" dirty="0" smtClean="0">
                <a:solidFill>
                  <a:srgbClr val="0070C0"/>
                </a:solidFill>
              </a:rPr>
              <a:t>探索自然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zh-CN" altLang="en-US" sz="2400" dirty="0" smtClean="0"/>
              <a:t>发挥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用想象力，自己的能力，去做一件</a:t>
            </a:r>
            <a:r>
              <a:rPr lang="zh-CN" altLang="en-US" sz="2400" dirty="0" smtClean="0">
                <a:solidFill>
                  <a:srgbClr val="FF0000"/>
                </a:solidFill>
              </a:rPr>
              <a:t>事情</a:t>
            </a:r>
            <a:r>
              <a:rPr lang="en-US" altLang="zh-CN" sz="2400" dirty="0" smtClean="0">
                <a:solidFill>
                  <a:srgbClr val="FF0000"/>
                </a:solidFill>
              </a:rPr>
              <a:t>//</a:t>
            </a:r>
            <a:r>
              <a:rPr lang="zh-CN" altLang="en-US" sz="2400" dirty="0" smtClean="0">
                <a:solidFill>
                  <a:srgbClr val="0070C0"/>
                </a:solidFill>
              </a:rPr>
              <a:t>发挥能力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zh-CN" altLang="en-US" sz="2400" dirty="0" smtClean="0"/>
              <a:t>破坏：</a:t>
            </a:r>
            <a:endParaRPr lang="en-US" altLang="zh-CN" sz="2400" dirty="0" smtClean="0"/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东西弄坏</a:t>
            </a:r>
            <a:r>
              <a:rPr lang="zh-CN" altLang="en-US" sz="2400" dirty="0" smtClean="0">
                <a:solidFill>
                  <a:srgbClr val="FF0000"/>
                </a:solidFill>
              </a:rPr>
              <a:t>了</a:t>
            </a:r>
            <a:r>
              <a:rPr lang="en-US" altLang="zh-CN" sz="2400" dirty="0" smtClean="0">
                <a:solidFill>
                  <a:srgbClr val="FF0000"/>
                </a:solidFill>
              </a:rPr>
              <a:t>//</a:t>
            </a:r>
            <a:r>
              <a:rPr lang="zh-CN" altLang="en-US" sz="2400" dirty="0" smtClean="0">
                <a:solidFill>
                  <a:srgbClr val="0070C0"/>
                </a:solidFill>
              </a:rPr>
              <a:t>破坏环境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zh-CN" altLang="en-US" sz="2400" dirty="0" smtClean="0"/>
              <a:t>杀害：</a:t>
            </a:r>
            <a:endParaRPr lang="en-US" altLang="zh-CN" sz="2400" dirty="0" smtClean="0"/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杀人，</a:t>
            </a:r>
            <a:r>
              <a:rPr lang="zh-CN" altLang="en-US" sz="2400" dirty="0" smtClean="0">
                <a:solidFill>
                  <a:srgbClr val="FF0000"/>
                </a:solidFill>
              </a:rPr>
              <a:t>伤人</a:t>
            </a:r>
            <a:r>
              <a:rPr lang="en-US" altLang="zh-CN" sz="2400" dirty="0" smtClean="0">
                <a:solidFill>
                  <a:srgbClr val="FF0000"/>
                </a:solidFill>
              </a:rPr>
              <a:t>//</a:t>
            </a:r>
            <a:r>
              <a:rPr lang="zh-CN" altLang="en-US" sz="2400" dirty="0" smtClean="0">
                <a:solidFill>
                  <a:srgbClr val="0070C0"/>
                </a:solidFill>
              </a:rPr>
              <a:t>杀害大象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42079" y="857540"/>
            <a:ext cx="2027142" cy="4712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zh-CN" altLang="en-US" sz="26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任务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三：</a:t>
            </a:r>
            <a:br>
              <a:rPr lang="en-US" sz="2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26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6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zh-CN" altLang="en-US" sz="26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每人先选一幅图</a:t>
            </a:r>
            <a:r>
              <a:rPr lang="zh-CN" altLang="en-US" sz="26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r>
              <a:rPr lang="en-US" altLang="zh-CN" sz="26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altLang="zh-CN" sz="26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altLang="zh-CN" sz="26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altLang="zh-CN" sz="26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260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.看图说句子</a:t>
            </a:r>
            <a:r>
              <a:rPr lang="zh-CN" altLang="en-US" sz="2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r>
              <a:rPr lang="en-US" sz="2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用词语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探索，发挥，破坏，杀害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b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Shape 13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5136840" y="2340955"/>
            <a:ext cx="3594100" cy="35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8769" y="4189008"/>
            <a:ext cx="2169276" cy="219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935" y="4181527"/>
            <a:ext cx="1676399" cy="238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84059" y="4181527"/>
            <a:ext cx="1937398" cy="160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01100" y="1291009"/>
            <a:ext cx="2867957" cy="209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8480" y="466059"/>
            <a:ext cx="2989895" cy="223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50098" y="857540"/>
            <a:ext cx="2467246" cy="18480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65200" y="6571289"/>
            <a:ext cx="33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Pictures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</a:t>
            </a:r>
            <a:r>
              <a:rPr lang="zh-CN" altLang="en-US" dirty="0" smtClean="0"/>
              <a:t> </a:t>
            </a:r>
            <a:r>
              <a:rPr lang="en-US" altLang="zh-CN" dirty="0" smtClean="0"/>
              <a:t>Google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38200" y="500062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2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zh-CN" altLang="en-US" sz="3200" dirty="0" smtClean="0"/>
              <a:t>任务四：</a:t>
            </a:r>
            <a:r>
              <a:rPr lang="en-US" sz="3200" dirty="0" smtClean="0"/>
              <a:t>吸引 </a:t>
            </a:r>
            <a:r>
              <a:rPr lang="en-US" sz="3200" dirty="0" err="1"/>
              <a:t>xī</a:t>
            </a:r>
            <a:r>
              <a:rPr lang="en-US" sz="3200" dirty="0"/>
              <a:t> </a:t>
            </a:r>
            <a:r>
              <a:rPr lang="en-US" sz="3200" dirty="0" err="1"/>
              <a:t>yǐn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graphicFrame>
        <p:nvGraphicFramePr>
          <p:cNvPr id="144" name="Shape 144"/>
          <p:cNvGraphicFramePr/>
          <p:nvPr>
            <p:extLst>
              <p:ext uri="{D42A27DB-BD31-4B8C-83A1-F6EECF244321}">
                <p14:modId xmlns:p14="http://schemas.microsoft.com/office/powerpoint/2010/main" val="1268066692"/>
              </p:ext>
            </p:extLst>
          </p:nvPr>
        </p:nvGraphicFramePr>
        <p:xfrm>
          <a:off x="838200" y="1439862"/>
          <a:ext cx="10515600" cy="4656135"/>
        </p:xfrm>
        <a:graphic>
          <a:graphicData uri="http://schemas.openxmlformats.org/drawingml/2006/table">
            <a:tbl>
              <a:tblPr firstRow="1" bandRow="1">
                <a:noFill/>
                <a:tableStyleId>{5911F4CD-DAE3-4089-8E11-773E93A7DE56}</a:tableStyleId>
              </a:tblPr>
              <a:tblGrid>
                <a:gridCol w="3683000"/>
                <a:gridCol w="6832600"/>
              </a:tblGrid>
              <a:tr h="237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</a:rPr>
                        <a:t>例句：</a:t>
                      </a:r>
                    </a:p>
                    <a:p>
                      <a:pPr marL="514350" marR="0" lvl="0" indent="-5143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rabicPeriod"/>
                      </a:pPr>
                      <a:r>
                        <a:rPr lang="en-US" sz="3200">
                          <a:solidFill>
                            <a:schemeClr val="dk1"/>
                          </a:solidFill>
                        </a:rPr>
                        <a:t>电脑</a:t>
                      </a:r>
                      <a:r>
                        <a:rPr lang="en-US" sz="3200" u="sng">
                          <a:solidFill>
                            <a:schemeClr val="dk1"/>
                          </a:solidFill>
                        </a:rPr>
                        <a:t>吸引</a:t>
                      </a:r>
                      <a:r>
                        <a:rPr lang="en-US" sz="3200">
                          <a:solidFill>
                            <a:schemeClr val="dk1"/>
                          </a:solidFill>
                        </a:rPr>
                        <a:t>了小宝宝。</a:t>
                      </a:r>
                    </a:p>
                    <a:p>
                      <a:pPr marL="514350" marR="0" lvl="0" indent="-51435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rabicPeriod"/>
                      </a:pPr>
                      <a:r>
                        <a:rPr lang="en-US" sz="3200">
                          <a:solidFill>
                            <a:schemeClr val="dk1"/>
                          </a:solidFill>
                        </a:rPr>
                        <a:t>小宝宝</a:t>
                      </a:r>
                      <a:r>
                        <a:rPr lang="en-US" sz="3200" u="sng">
                          <a:solidFill>
                            <a:schemeClr val="dk1"/>
                          </a:solidFill>
                        </a:rPr>
                        <a:t>被</a:t>
                      </a:r>
                      <a:r>
                        <a:rPr lang="en-US" sz="3200">
                          <a:solidFill>
                            <a:schemeClr val="dk1"/>
                          </a:solidFill>
                        </a:rPr>
                        <a:t>电脑</a:t>
                      </a:r>
                      <a:r>
                        <a:rPr lang="en-US" sz="3200" u="sng">
                          <a:solidFill>
                            <a:schemeClr val="dk1"/>
                          </a:solidFill>
                        </a:rPr>
                        <a:t>吸引</a:t>
                      </a:r>
                      <a:r>
                        <a:rPr lang="en-US" sz="3200">
                          <a:solidFill>
                            <a:schemeClr val="dk1"/>
                          </a:solidFill>
                        </a:rPr>
                        <a:t>了。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b="1" dirty="0" smtClean="0"/>
                        <a:t>请你照上面的例子</a:t>
                      </a:r>
                      <a:r>
                        <a:rPr lang="zh-CN" altLang="en-US" sz="2800" b="1" dirty="0" smtClean="0"/>
                        <a:t>完成</a:t>
                      </a:r>
                      <a:r>
                        <a:rPr lang="en-US" sz="2800" b="1" dirty="0" smtClean="0"/>
                        <a:t>下面的句子。</a:t>
                      </a:r>
                      <a:endParaRPr lang="en-US" sz="2800" b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b="1" dirty="0"/>
                        <a:t>1.  ___________ 吸引_____________。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800" b="1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b="1" dirty="0"/>
                        <a:t>2.  _________被____________吸引了。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00" y="3929133"/>
            <a:ext cx="3140417" cy="2089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41400" y="627644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https://previews.123rf.com/images/</a:t>
            </a:r>
            <a:r>
              <a:rPr lang="en-US" sz="800" dirty="0" err="1"/>
              <a:t>tangducminh</a:t>
            </a:r>
            <a:r>
              <a:rPr lang="en-US" sz="800" dirty="0"/>
              <a:t>/tangducminh1209/tangducminh120900226/15115537-blond-baby-in-suit-working-with-laptop-Stock-Photo-computer.jpg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439862"/>
            <a:ext cx="3385509" cy="2128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183</TotalTime>
  <Words>295</Words>
  <Application>Microsoft Macintosh PowerPoint</Application>
  <PresentationFormat>Widescreen</PresentationFormat>
  <Paragraphs>85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Gill Sans MT</vt:lpstr>
      <vt:lpstr>Impact</vt:lpstr>
      <vt:lpstr>Arial</vt:lpstr>
      <vt:lpstr>Badge</vt:lpstr>
      <vt:lpstr>电子游戏 video Games</vt:lpstr>
      <vt:lpstr>Day 1    Objectives</vt:lpstr>
      <vt:lpstr>Activity 1: Focus on the title of “我的世界”</vt:lpstr>
      <vt:lpstr>Activity 2 learning Key vocabulary</vt:lpstr>
      <vt:lpstr>任务一：冒险màoxiǎn:</vt:lpstr>
      <vt:lpstr> 任务二：探索(tàn suǒ)，发挥(fā huī)，破坏(pò huà) 杀害 (shā hài) </vt:lpstr>
      <vt:lpstr>这些字有什么意思？跟哪些词有同样的意思？</vt:lpstr>
      <vt:lpstr>任务三：   1. 每人先选一幅图。   2.看图说句子。用词语：探索，发挥，破坏，杀害。 </vt:lpstr>
      <vt:lpstr>任务四：吸引 xī yǐn </vt:lpstr>
      <vt:lpstr>任务五：看图完成练习（见工作单第五题）</vt:lpstr>
      <vt:lpstr>Closing Activity: 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电子游戏 video Games</dc:title>
  <cp:lastModifiedBy>Meng Yeh</cp:lastModifiedBy>
  <cp:revision>36</cp:revision>
  <dcterms:modified xsi:type="dcterms:W3CDTF">2017-12-30T21:51:33Z</dcterms:modified>
</cp:coreProperties>
</file>